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74baf0cd_4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74baf0cd_4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174baf0cd_4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174baf0cd_4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174baf0cd_4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174baf0cd_4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17d61126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17d61126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17d61126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17d61126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17d61126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17d61126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17c0c8110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17c0c8110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17c0c8110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17c0c8110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17c0c8110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17c0c8110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7d6112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7d6112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174baf0c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174baf0c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182f8f51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182f8f51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1946eb0b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1946eb0b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174baf0cd_4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174baf0cd_4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1946eb0b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1946eb0b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1946eb0b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1946eb0b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7c0c8110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7c0c811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17c0c8110_1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17c0c811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17c0c8110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17c0c8110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1874fdfe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1874fdfe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74baf0cd_4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74baf0cd_4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174baf0c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174baf0c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174baf0cd_4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174baf0cd_4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3000"/>
              <a:t> Analysis of Stock Trends impacted by pandemic viruses  </a:t>
            </a:r>
            <a:endParaRPr sz="3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42069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Team Members</a:t>
            </a:r>
            <a:r>
              <a:rPr lang="en" sz="1000"/>
              <a:t>: Grace Ming, Lucy Wo, Belinda Liang, Jaeeun Lee, Lawson Xie, Andrew Li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Date: March 18, 2020</a:t>
            </a:r>
            <a:endParaRPr sz="10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069775" y="2951675"/>
            <a:ext cx="2876475" cy="19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inear Regression Analysis of  SARs Cases 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925" y="1017800"/>
            <a:ext cx="6008150" cy="20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325" y="2973250"/>
            <a:ext cx="5597350" cy="20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</a:t>
            </a:r>
            <a:r>
              <a:rPr lang="en"/>
              <a:t> Daily US Stock Adj Close Price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182825" y="1081825"/>
            <a:ext cx="5163900" cy="3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mean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Daily US Stock Adj cl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ose p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rice is 934.3973165609756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median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Daily US Stock Adj close price is 932.544983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mode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Daily US Stock Adj close price is 932.5 NormaltestResult( pvalue=2.2e-08)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population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variance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of Daily US Stock Adj close price is 2360.1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population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standard deviation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Daily US Stock Adj close price is 48.6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125" y="1423825"/>
            <a:ext cx="4011800" cy="27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of Daily US Stock Adj Close Price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229875"/>
            <a:ext cx="4616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lower quartile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of Daily US stock Adj close price  is: 886.6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upper quartile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of Daily US stock Adj close price  is: 983.2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interquartile range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of Daily US stock Adj close price  is: 96.5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median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of Daily US stock Adj close price  is: 932.5 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Values below 741.8 could be outliers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Values above 1128.0 could be outliers</a:t>
            </a:r>
            <a:endParaRPr sz="1400"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838" y="1391700"/>
            <a:ext cx="37623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 Stock Price VS. Number of SARs Daily Difference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50" y="1450225"/>
            <a:ext cx="5242875" cy="32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Adj Close Change VS. Number of SARs Daily Difference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025" y="1472000"/>
            <a:ext cx="5547775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Relationship between SARs Daily Difference and US Stock Adj Close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25" y="1562425"/>
            <a:ext cx="6777749" cy="32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338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Changes - SARs Reached Peak and A Year After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5" y="1393500"/>
            <a:ext cx="398395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99313"/>
            <a:ext cx="57340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>
            <a:off x="366250" y="4203975"/>
            <a:ext cx="5517600" cy="27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5199300" y="1242175"/>
            <a:ext cx="3633000" cy="2261100"/>
          </a:xfrm>
          <a:prstGeom prst="wedgeRectCallout">
            <a:avLst>
              <a:gd fmla="val -27867" name="adj1"/>
              <a:gd fmla="val 71833" name="adj2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March 2003 (Peak): 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and Close Price: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Drops 22.2% and 23.36% compares to the March 2002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March 2004 :</a:t>
            </a:r>
            <a:endParaRPr b="1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ecovered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About 10 percent above March 2002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SARs a big impact on stock market?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675" y="1422250"/>
            <a:ext cx="3821029" cy="13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5612175" y="3248525"/>
            <a:ext cx="20313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82250"/>
            <a:ext cx="2320721" cy="20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/>
          <p:nvPr/>
        </p:nvSpPr>
        <p:spPr>
          <a:xfrm>
            <a:off x="357200" y="1638425"/>
            <a:ext cx="2238300" cy="22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357200" y="2102600"/>
            <a:ext cx="2238300" cy="22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500" y="1158375"/>
            <a:ext cx="3171125" cy="21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/>
          <p:nvPr/>
        </p:nvSpPr>
        <p:spPr>
          <a:xfrm>
            <a:off x="3845725" y="2898200"/>
            <a:ext cx="135300" cy="607800"/>
          </a:xfrm>
          <a:prstGeom prst="up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357425" y="3471475"/>
            <a:ext cx="82656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Close Price : 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During SARs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vs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2002 Jan to Dec 2004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 sz="12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b="1" lang="en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price During SARs,  not reached at the lowest number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Lowest point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2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of 2002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not on March 2003 when SARs reached peak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Monthly Percentage Change graph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200">
                <a:solidFill>
                  <a:srgbClr val="3876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Largest percentage changed on Jan 2003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not on March 2003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More Indexes: Percentage Change on Monthly Closing Price </a:t>
            </a:r>
            <a:endParaRPr sz="2400"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6195925" cy="31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2359250" y="1253250"/>
            <a:ext cx="380100" cy="24969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6441325" y="1253250"/>
            <a:ext cx="22773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b="1" lang="en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: S&amp;P 500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CAD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: S&amp;P/TSX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HK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: Heng Seng Index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China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Shenzhen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Index - did not impact as much as US, CAD, HK China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Europ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Euro Stoxx 50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Increase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2003 Stock Market </a:t>
            </a:r>
            <a:r>
              <a:rPr lang="en"/>
              <a:t>vs 2020 Stock Market </a:t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" y="1098025"/>
            <a:ext cx="4327575" cy="30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4778725" y="1252200"/>
            <a:ext cx="41034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2020 stock market crash began on February 20.</a:t>
            </a:r>
            <a:r>
              <a:rPr lang="en">
                <a:solidFill>
                  <a:srgbClr val="262626"/>
                </a:solidFill>
                <a:highlight>
                  <a:srgbClr val="FFFFFF"/>
                </a:highlight>
              </a:rPr>
              <a:t>The S&amp;P 500  finished down nearly 12% by March 16, </a:t>
            </a:r>
            <a:r>
              <a:rPr lang="en">
                <a:solidFill>
                  <a:srgbClr val="262626"/>
                </a:solidFill>
              </a:rPr>
              <a:t>its</a:t>
            </a:r>
            <a:r>
              <a:rPr lang="en"/>
              <a:t> worst day since 1987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drop was caused by unbridled global fears about the spread of the coronavirus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/>
              <a:t>In 2003, the stock market were still at a lower level following the tech bubble and not coming off a decade-long bull market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/>
              <a:t>The SARs outbreak was not the only main reason. Another major international factor as the U.S. invaded Iraq in March also impacted the stock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237925" y="342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183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Background of SARs and COVID-19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Hypothesis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Exploration and Cleaning 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Deep analysis SARs 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Summary</a:t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900" y="1183001"/>
            <a:ext cx="3410398" cy="20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2003 Stock Market vs 2020 Stock Market </a:t>
            </a:r>
            <a:endParaRPr sz="3300"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1236712"/>
            <a:ext cx="4294100" cy="33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4431375" y="1514038"/>
            <a:ext cx="41955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The SARs outbreak contributed to a slump in US markets in early 2003, but stocks recovered once the outbreak was contained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The S&amp;P 500 dropped roughly 10% from the start of the year until mid-March, but finished up more than 26% for the 2003 whole year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Black Monday, March 09, 2020 </a:t>
            </a:r>
            <a:r>
              <a:rPr b="1" lang="en">
                <a:solidFill>
                  <a:srgbClr val="008000"/>
                </a:solidFill>
              </a:rPr>
              <a:t>-7%</a:t>
            </a:r>
            <a:r>
              <a:rPr lang="en"/>
              <a:t> drop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Black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Thursday, March 12, 2020,</a:t>
            </a:r>
            <a:r>
              <a:rPr b="1" lang="en">
                <a:solidFill>
                  <a:srgbClr val="008000"/>
                </a:solidFill>
              </a:rPr>
              <a:t> -9%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drop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March 16, 2020, a new record</a:t>
            </a:r>
            <a:r>
              <a:rPr b="1" lang="en">
                <a:solidFill>
                  <a:srgbClr val="008000"/>
                </a:solidFill>
              </a:rPr>
              <a:t> -12%</a:t>
            </a:r>
            <a:r>
              <a:rPr lang="en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">
                <a:highlight>
                  <a:srgbClr val="FFFFFF"/>
                </a:highlight>
              </a:rPr>
              <a:t>drop</a:t>
            </a:r>
            <a:endParaRPr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Markets ‘powered through’ SARs, but the coronavirus outbreak is different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99750"/>
            <a:ext cx="4149350" cy="2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50" y="1699750"/>
            <a:ext cx="4085850" cy="27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5914675" y="13482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Conclusion-SARs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135550" y="1150125"/>
            <a:ext cx="8696700" cy="30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The Market’s reactions to Coronavirus is not the same as SARs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SARs: US stock market was not impacted much by the outbreak of disease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SARs showed impact on S&amp;P but it was not significance in the 3 years trend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Main Reasons:</a:t>
            </a:r>
            <a:endParaRPr>
              <a:solidFill>
                <a:srgbClr val="000000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Outbreak mainly shown up in Asia</a:t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Much less contagious and high recovery rate</a:t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No big impact on industry</a:t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international factor as the U.S. invaded Iraq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Conclusion-COVID-19</a:t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COVID-19: stock market went down dramatically as outbreak increased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Much higher number of outbreak shown up globally (SARs: 8k vs COVID-19  208k)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COVID-19 is spreading more quickly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Social/internet panic and hype because more contagious, lower mortality rate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 number of suppliers over the world shut down during the outbreak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75" y="2992700"/>
            <a:ext cx="2671775" cy="13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2312025" y="1682050"/>
            <a:ext cx="5143500" cy="23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 you!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089275"/>
            <a:ext cx="8520600" cy="3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Cleaning and Reformatting: 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Sources : SARs Data and Stock Market Data (S&amp;P 500 Index and others)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How :   </a:t>
            </a:r>
            <a:endParaRPr sz="1400">
              <a:solidFill>
                <a:srgbClr val="000000"/>
              </a:solidFill>
            </a:endParaRPr>
          </a:p>
          <a:p>
            <a:pPr indent="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   Merging data from different sources</a:t>
            </a:r>
            <a:endParaRPr sz="1400">
              <a:solidFill>
                <a:srgbClr val="000000"/>
              </a:solidFill>
            </a:endParaRPr>
          </a:p>
          <a:p>
            <a:pPr indent="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   Removing unnecessary columns </a:t>
            </a:r>
            <a:endParaRPr sz="1400">
              <a:solidFill>
                <a:srgbClr val="000000"/>
              </a:solidFill>
            </a:endParaRPr>
          </a:p>
          <a:p>
            <a:pPr indent="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   Grouping data, setting index, rename columns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Analyse: 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Number of countries are infected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Total number of people infected, death, recovered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400">
                <a:solidFill>
                  <a:srgbClr val="000000"/>
                </a:solidFill>
              </a:rPr>
              <a:t>Stock Market：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254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   Focus on the S&amp;P 500 to represent the stock market performance during SARs</a:t>
            </a:r>
            <a:endParaRPr sz="1400">
              <a:solidFill>
                <a:srgbClr val="000000"/>
              </a:solidFill>
            </a:endParaRPr>
          </a:p>
          <a:p>
            <a:pPr indent="254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   Comparing stock performance before and after SARs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00" y="189100"/>
            <a:ext cx="1307598" cy="12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- SARs outbreak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6"/>
          <p:cNvGrpSpPr/>
          <p:nvPr/>
        </p:nvGrpSpPr>
        <p:grpSpPr>
          <a:xfrm>
            <a:off x="1694200" y="1304875"/>
            <a:ext cx="2632500" cy="3416400"/>
            <a:chOff x="3320450" y="1304875"/>
            <a:chExt cx="2632500" cy="3416400"/>
          </a:xfrm>
        </p:grpSpPr>
        <p:sp>
          <p:nvSpPr>
            <p:cNvPr id="108" name="Google Shape;108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6"/>
          <p:cNvSpPr txBox="1"/>
          <p:nvPr>
            <p:ph idx="4294967295" type="body"/>
          </p:nvPr>
        </p:nvSpPr>
        <p:spPr>
          <a:xfrm>
            <a:off x="176320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March 2003 (Peak)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/>
          <p:nvPr>
            <p:ph idx="4294967295" type="body"/>
          </p:nvPr>
        </p:nvSpPr>
        <p:spPr>
          <a:xfrm>
            <a:off x="1771150" y="1766275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Mar 12, 2003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WHO announced global </a:t>
            </a:r>
            <a:r>
              <a:rPr lang="en" sz="1400">
                <a:solidFill>
                  <a:srgbClr val="000000"/>
                </a:solidFill>
              </a:rPr>
              <a:t>alert</a:t>
            </a: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Mar 28, 2003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More widespread worldwidely</a:t>
            </a:r>
            <a:endParaRPr sz="1400">
              <a:solidFill>
                <a:srgbClr val="000000"/>
              </a:solidFill>
            </a:endParaRPr>
          </a:p>
        </p:txBody>
      </p:sp>
      <p:grpSp>
        <p:nvGrpSpPr>
          <p:cNvPr id="112" name="Google Shape;112;p16"/>
          <p:cNvGrpSpPr/>
          <p:nvPr/>
        </p:nvGrpSpPr>
        <p:grpSpPr>
          <a:xfrm>
            <a:off x="4778925" y="1304875"/>
            <a:ext cx="2632500" cy="3416400"/>
            <a:chOff x="6212550" y="1304875"/>
            <a:chExt cx="2632500" cy="3416400"/>
          </a:xfrm>
        </p:grpSpPr>
        <p:sp>
          <p:nvSpPr>
            <p:cNvPr id="113" name="Google Shape;113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6"/>
          <p:cNvSpPr txBox="1"/>
          <p:nvPr>
            <p:ph idx="4294967295" type="body"/>
          </p:nvPr>
        </p:nvSpPr>
        <p:spPr>
          <a:xfrm>
            <a:off x="48479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July 2003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6"/>
          <p:cNvSpPr txBox="1"/>
          <p:nvPr>
            <p:ph idx="4294967295" type="body"/>
          </p:nvPr>
        </p:nvSpPr>
        <p:spPr>
          <a:xfrm>
            <a:off x="48558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WHO dismissed global alert on SARs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 - Relative Information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Date Range: 2003/03/17 to 2003/07/11:</a:t>
            </a:r>
            <a:r>
              <a:rPr b="1" lang="en" sz="1400">
                <a:solidFill>
                  <a:srgbClr val="38761D"/>
                </a:solidFill>
              </a:rPr>
              <a:t> 75 days</a:t>
            </a:r>
            <a:endParaRPr b="1" sz="1400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Total number of countries:</a:t>
            </a:r>
            <a:r>
              <a:rPr lang="en" sz="1400"/>
              <a:t> </a:t>
            </a:r>
            <a:r>
              <a:rPr b="1" lang="en" sz="1400">
                <a:solidFill>
                  <a:srgbClr val="38761D"/>
                </a:solidFill>
              </a:rPr>
              <a:t>37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Total number of people infected:</a:t>
            </a:r>
            <a:r>
              <a:rPr lang="en" sz="1400"/>
              <a:t> </a:t>
            </a:r>
            <a:r>
              <a:rPr b="1" lang="en" sz="1400">
                <a:solidFill>
                  <a:srgbClr val="38761D"/>
                </a:solidFill>
              </a:rPr>
              <a:t>8645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Which day has the max number of ppl infect:</a:t>
            </a:r>
            <a:r>
              <a:rPr lang="en" sz="1400"/>
              <a:t> </a:t>
            </a:r>
            <a:r>
              <a:rPr b="1" lang="en" sz="1400">
                <a:solidFill>
                  <a:srgbClr val="38761D"/>
                </a:solidFill>
              </a:rPr>
              <a:t>26-Mar (836)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Which day has the least: </a:t>
            </a:r>
            <a:r>
              <a:rPr b="1" lang="en" sz="1400">
                <a:solidFill>
                  <a:srgbClr val="38761D"/>
                </a:solidFill>
              </a:rPr>
              <a:t>19-Apr, </a:t>
            </a:r>
            <a:r>
              <a:rPr b="1" lang="en" sz="1400">
                <a:solidFill>
                  <a:srgbClr val="38761D"/>
                </a:solidFill>
              </a:rPr>
              <a:t>beginning</a:t>
            </a:r>
            <a:r>
              <a:rPr b="1" lang="en" sz="1400">
                <a:solidFill>
                  <a:srgbClr val="38761D"/>
                </a:solidFill>
              </a:rPr>
              <a:t> of July (0)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Ave number of people are infected in the whole period:</a:t>
            </a:r>
            <a:r>
              <a:rPr b="1" lang="en" sz="1400">
                <a:solidFill>
                  <a:srgbClr val="38761D"/>
                </a:solidFill>
              </a:rPr>
              <a:t>87 ppl</a:t>
            </a:r>
            <a:r>
              <a:rPr b="1" lang="en" sz="1400">
                <a:solidFill>
                  <a:srgbClr val="38761D"/>
                </a:solidFill>
              </a:rPr>
              <a:t>/day</a:t>
            </a:r>
            <a:endParaRPr sz="1400"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850" y="2888200"/>
            <a:ext cx="4051100" cy="20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410000"/>
            <a:ext cx="85206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Key Metrics of  SARs Cases 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50" y="1261850"/>
            <a:ext cx="4132625" cy="27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52450"/>
            <a:ext cx="2819200" cy="186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375" y="2822400"/>
            <a:ext cx="2819200" cy="1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A</a:t>
            </a:r>
            <a:r>
              <a:rPr lang="en"/>
              <a:t>nalysis SARs Daily Difference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311700" y="1306075"/>
            <a:ext cx="4824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ourier New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</a:rPr>
              <a:t>mean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SARs daily difference is 97.62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ourier New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</a:rPr>
              <a:t>median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SARs daily difference is 63.0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</a:rPr>
              <a:t>mode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SARs daily difference is 63.0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Normal test result (</a:t>
            </a:r>
            <a:r>
              <a:rPr b="1" lang="en" sz="1400">
                <a:solidFill>
                  <a:srgbClr val="38761D"/>
                </a:solidFill>
              </a:rPr>
              <a:t>pvalue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=1.0419301191553956e-13)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population variance of SARs daily difference is 15247.59944636678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population </a:t>
            </a:r>
            <a:r>
              <a:rPr b="1" lang="en" sz="1400">
                <a:solidFill>
                  <a:srgbClr val="38761D"/>
                </a:solidFill>
              </a:rPr>
              <a:t>standard deviation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SARs daily difference is 123.48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00" y="1436825"/>
            <a:ext cx="36385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of Num of SARs Daily Difference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354225"/>
            <a:ext cx="4654800" cy="25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lower quartile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of SARs daily difference is: 19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upper quartile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of SARs daily difference is: 144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interquartile range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of SARs daily difference is: 125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The the</a:t>
            </a:r>
            <a:r>
              <a:rPr b="1" lang="en" sz="1400">
                <a:solidFill>
                  <a:srgbClr val="38761D"/>
                </a:solidFill>
                <a:highlight>
                  <a:srgbClr val="FFFFFF"/>
                </a:highlight>
              </a:rPr>
              <a:t> median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 of SARs daily difference is: 63 </a:t>
            </a:r>
            <a:endParaRPr sz="14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</a:rPr>
              <a:t>Values above 331.5 could be outliers</a:t>
            </a:r>
            <a:endParaRPr sz="1400"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88" y="1504725"/>
            <a:ext cx="37052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and Performance of SARs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50" y="1196600"/>
            <a:ext cx="4028425" cy="26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750" y="1093949"/>
            <a:ext cx="4028425" cy="284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